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2"/>
    <p:sldId id="307" r:id="rId3"/>
    <p:sldId id="30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1" autoAdjust="0"/>
    <p:restoredTop sz="94660"/>
  </p:normalViewPr>
  <p:slideViewPr>
    <p:cSldViewPr snapToGrid="0">
      <p:cViewPr varScale="1">
        <p:scale>
          <a:sx n="67" d="100"/>
          <a:sy n="67" d="100"/>
        </p:scale>
        <p:origin x="3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2E17D-22FD-4A86-B4CC-7121067B2DDF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F9C89-EE76-48A9-AD2E-D937909EDEA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4422" y="-159863"/>
            <a:ext cx="9883219" cy="1325563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latin typeface="+mn-lt"/>
              </a:rPr>
              <a:t>Научни събития през 202</a:t>
            </a:r>
            <a:r>
              <a:rPr lang="en-US" sz="3200" b="1" dirty="0">
                <a:latin typeface="+mn-lt"/>
              </a:rPr>
              <a:t>4</a:t>
            </a:r>
            <a:r>
              <a:rPr lang="bg-BG" sz="3200" b="1" dirty="0">
                <a:latin typeface="+mn-lt"/>
              </a:rPr>
              <a:t>г.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524" y="1825625"/>
            <a:ext cx="11099276" cy="4867406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" y="13873"/>
            <a:ext cx="1524132" cy="1536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2060" y="1296103"/>
            <a:ext cx="11772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bg-BG" dirty="0">
                <a:solidFill>
                  <a:srgbClr val="C00000"/>
                </a:solidFill>
              </a:rPr>
              <a:t>      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3860" y="1165700"/>
            <a:ext cx="93561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b="1" dirty="0"/>
              <a:t>Артериална хипертония и превенция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         26-27 януари 202</a:t>
            </a:r>
            <a:r>
              <a:rPr lang="en-US" b="1" dirty="0">
                <a:solidFill>
                  <a:srgbClr val="C00000"/>
                </a:solidFill>
              </a:rPr>
              <a:t>4</a:t>
            </a:r>
            <a:r>
              <a:rPr lang="bg-BG" b="1" dirty="0">
                <a:solidFill>
                  <a:srgbClr val="C00000"/>
                </a:solidFill>
              </a:rPr>
              <a:t>г. – гр. София</a:t>
            </a:r>
          </a:p>
          <a:p>
            <a:pPr lvl="0"/>
            <a:endParaRPr lang="bg-BG" b="1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b="1" dirty="0"/>
              <a:t>Зимно училище за специализанти по кардиология</a:t>
            </a:r>
            <a:endParaRPr lang="en-US" b="1" dirty="0"/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         </a:t>
            </a:r>
            <a:r>
              <a:rPr lang="en-US" b="1" dirty="0">
                <a:solidFill>
                  <a:srgbClr val="C00000"/>
                </a:solidFill>
              </a:rPr>
              <a:t>28-31</a:t>
            </a:r>
            <a:r>
              <a:rPr lang="bg-BG" b="1" dirty="0">
                <a:solidFill>
                  <a:srgbClr val="C00000"/>
                </a:solidFill>
              </a:rPr>
              <a:t> март 202</a:t>
            </a:r>
            <a:r>
              <a:rPr lang="en-US" b="1" dirty="0">
                <a:solidFill>
                  <a:srgbClr val="C00000"/>
                </a:solidFill>
              </a:rPr>
              <a:t>4</a:t>
            </a:r>
            <a:r>
              <a:rPr lang="bg-BG" b="1" dirty="0">
                <a:solidFill>
                  <a:srgbClr val="C00000"/>
                </a:solidFill>
              </a:rPr>
              <a:t> </a:t>
            </a:r>
          </a:p>
          <a:p>
            <a:pPr lvl="1"/>
            <a:endParaRPr lang="ru-RU" b="1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b="1" dirty="0"/>
              <a:t>Симпозиум </a:t>
            </a:r>
            <a:r>
              <a:rPr lang="en-US" sz="2400" b="1" dirty="0"/>
              <a:t>“</a:t>
            </a:r>
            <a:r>
              <a:rPr lang="bg-BG" sz="2400" b="1" dirty="0"/>
              <a:t>Остър коронарен синдром</a:t>
            </a:r>
            <a:r>
              <a:rPr lang="en-US" sz="2400" b="1" dirty="0"/>
              <a:t>”</a:t>
            </a:r>
            <a:endParaRPr lang="ru-RU" sz="2400" b="1" dirty="0"/>
          </a:p>
          <a:p>
            <a:pPr lvl="1"/>
            <a:r>
              <a:rPr lang="bg-BG" b="1" dirty="0">
                <a:solidFill>
                  <a:srgbClr val="C00000"/>
                </a:solidFill>
              </a:rPr>
              <a:t> 7-8 юни 2024</a:t>
            </a:r>
            <a:r>
              <a:rPr lang="ru-RU" b="1" dirty="0">
                <a:solidFill>
                  <a:srgbClr val="C00000"/>
                </a:solidFill>
              </a:rPr>
              <a:t> гр. София</a:t>
            </a:r>
            <a:endParaRPr lang="bg-BG" b="1" dirty="0">
              <a:solidFill>
                <a:srgbClr val="C00000"/>
              </a:solidFill>
            </a:endParaRPr>
          </a:p>
          <a:p>
            <a:pPr lvl="0"/>
            <a:endParaRPr lang="bg-BG" b="1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XVIII </a:t>
            </a:r>
            <a:r>
              <a:rPr lang="bg-BG" sz="2400" b="1" dirty="0"/>
              <a:t>Национален Конгрес по Кардиология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          10-13 октомври 2024 – гр. Пловдив </a:t>
            </a:r>
          </a:p>
          <a:p>
            <a:pPr lvl="0"/>
            <a:endParaRPr lang="bg-BG" b="1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b="1" dirty="0"/>
              <a:t>Симпозиум „Хронични коронарни синдроми“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          15-17 Ноември 2024</a:t>
            </a:r>
          </a:p>
          <a:p>
            <a:pPr lvl="1"/>
            <a:endParaRPr lang="bg-BG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b="1" dirty="0"/>
              <a:t>Експертна среща „</a:t>
            </a:r>
            <a:r>
              <a:rPr lang="bg-BG" sz="2400" b="1" i="0" dirty="0">
                <a:effectLst/>
                <a:latin typeface="pg-1ff1f"/>
              </a:rPr>
              <a:t> Кардиология – годишен обзор 2024</a:t>
            </a:r>
            <a:r>
              <a:rPr lang="bg-BG" sz="2400" b="1" dirty="0"/>
              <a:t>“</a:t>
            </a:r>
          </a:p>
          <a:p>
            <a:pPr lvl="1"/>
            <a:r>
              <a:rPr lang="bg-BG" b="1" dirty="0">
                <a:solidFill>
                  <a:srgbClr val="C00000"/>
                </a:solidFill>
              </a:rPr>
              <a:t>30 ноември – 1 Декември 202</a:t>
            </a:r>
            <a:r>
              <a:rPr lang="en-US" b="1" dirty="0">
                <a:solidFill>
                  <a:srgbClr val="C00000"/>
                </a:solidFill>
              </a:rPr>
              <a:t>4</a:t>
            </a:r>
            <a:r>
              <a:rPr lang="bg-BG" b="1" dirty="0">
                <a:solidFill>
                  <a:srgbClr val="C00000"/>
                </a:solidFill>
              </a:rPr>
              <a:t> – гр. Банско</a:t>
            </a:r>
          </a:p>
          <a:p>
            <a:pPr lvl="1"/>
            <a:endParaRPr lang="bg-BG" b="1" dirty="0">
              <a:solidFill>
                <a:srgbClr val="C00000"/>
              </a:solidFill>
            </a:endParaRPr>
          </a:p>
          <a:p>
            <a:pPr lvl="1"/>
            <a:endParaRPr lang="bg-BG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2400" b="1" dirty="0"/>
          </a:p>
          <a:p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508" y="50703"/>
            <a:ext cx="9883219" cy="1325563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latin typeface="+mn-lt"/>
              </a:rPr>
              <a:t>Други събития през 202</a:t>
            </a:r>
            <a:r>
              <a:rPr lang="en-US" sz="3200" b="1" dirty="0">
                <a:latin typeface="+mn-lt"/>
              </a:rPr>
              <a:t>4</a:t>
            </a:r>
            <a:r>
              <a:rPr lang="bg-BG" sz="3200" b="1" dirty="0">
                <a:latin typeface="+mn-lt"/>
              </a:rPr>
              <a:t>г.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524" y="1825625"/>
            <a:ext cx="11099276" cy="4867406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" y="13873"/>
            <a:ext cx="1524132" cy="1536325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2590056" y="1413096"/>
            <a:ext cx="82878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b="1" dirty="0"/>
              <a:t>Академия „Сърдечна недостатъчност“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         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	Модул 1: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	09-10 февруари 2024, гр. София</a:t>
            </a:r>
          </a:p>
          <a:p>
            <a:pPr lvl="0"/>
            <a:endParaRPr lang="bg-BG" b="1" dirty="0">
              <a:solidFill>
                <a:srgbClr val="C00000"/>
              </a:solidFill>
            </a:endParaRP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	Модул 2: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	12-13 април 2024, гр. Пловдив</a:t>
            </a:r>
          </a:p>
          <a:p>
            <a:pPr lvl="0"/>
            <a:endParaRPr lang="bg-BG" b="1" dirty="0">
              <a:solidFill>
                <a:srgbClr val="C00000"/>
              </a:solidFill>
            </a:endParaRP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	Модул 3: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	</a:t>
            </a:r>
            <a:r>
              <a:rPr lang="bg-BG" b="1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7</a:t>
            </a:r>
            <a:r>
              <a:rPr lang="bg-BG" b="1" dirty="0" smtClean="0">
                <a:solidFill>
                  <a:srgbClr val="C00000"/>
                </a:solidFill>
              </a:rPr>
              <a:t>-1</a:t>
            </a:r>
            <a:r>
              <a:rPr lang="en-US" b="1" dirty="0" smtClean="0">
                <a:solidFill>
                  <a:srgbClr val="C00000"/>
                </a:solidFill>
              </a:rPr>
              <a:t>8</a:t>
            </a:r>
            <a:r>
              <a:rPr lang="bg-BG" b="1" dirty="0" smtClean="0">
                <a:solidFill>
                  <a:srgbClr val="C00000"/>
                </a:solidFill>
              </a:rPr>
              <a:t> </a:t>
            </a:r>
            <a:r>
              <a:rPr lang="bg-BG" b="1" dirty="0">
                <a:solidFill>
                  <a:srgbClr val="C00000"/>
                </a:solidFill>
              </a:rPr>
              <a:t>май, гр. Варна</a:t>
            </a:r>
          </a:p>
          <a:p>
            <a:pPr lvl="0"/>
            <a:endParaRPr lang="bg-BG" b="1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sz="2400" b="1" dirty="0"/>
              <a:t>50 години Дружество на Кардиолозите в България</a:t>
            </a:r>
          </a:p>
          <a:p>
            <a:pPr lvl="0"/>
            <a:r>
              <a:rPr lang="bg-BG" b="1" dirty="0">
                <a:solidFill>
                  <a:srgbClr val="C00000"/>
                </a:solidFill>
              </a:rPr>
              <a:t>       18 април, гр. София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5105" y="424205"/>
            <a:ext cx="7982984" cy="1018095"/>
          </a:xfrm>
        </p:spPr>
        <p:txBody>
          <a:bodyPr>
            <a:noAutofit/>
          </a:bodyPr>
          <a:lstStyle/>
          <a:p>
            <a:r>
              <a:rPr lang="bg-BG" sz="3200" b="1" dirty="0">
                <a:latin typeface="+mn-lt"/>
              </a:rPr>
              <a:t>Юбилей ДКБ</a:t>
            </a:r>
            <a:endParaRPr lang="en-US" sz="3200" b="1" dirty="0">
              <a:latin typeface="+mn-lt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569" y="1296103"/>
            <a:ext cx="7769160" cy="5114635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" y="13873"/>
            <a:ext cx="1524132" cy="1536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2060" y="1296103"/>
            <a:ext cx="11772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bg-BG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65" y="1442300"/>
            <a:ext cx="3679501" cy="51146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105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pg-1ff1f</vt:lpstr>
      <vt:lpstr>Office Theme</vt:lpstr>
      <vt:lpstr>Научни събития през 2024г.</vt:lpstr>
      <vt:lpstr>Други събития през 2024г.</vt:lpstr>
      <vt:lpstr>Юбилей ДКБ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Дружество на кардиолозите в България</dc:title>
  <dc:creator>malka mishka</dc:creator>
  <cp:lastModifiedBy>Magi</cp:lastModifiedBy>
  <cp:revision>118</cp:revision>
  <dcterms:created xsi:type="dcterms:W3CDTF">2019-10-01T15:01:00Z</dcterms:created>
  <dcterms:modified xsi:type="dcterms:W3CDTF">2023-11-08T20:36:06Z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98576404A03B443EAE16C8C679B48F4D_13</vt:lpwstr>
  </property>
  <property fmtid="{D5CDD505-2E9C-101B-9397-08002B2CF9AE}" pid="3" name="KSOProductBuildVer">
    <vt:lpwstr>1033-12.2.0.13266</vt:lpwstr>
  </property>
</Properties>
</file>